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57" r:id="rId4"/>
    <p:sldId id="258" r:id="rId5"/>
    <p:sldId id="297" r:id="rId6"/>
    <p:sldId id="261" r:id="rId7"/>
    <p:sldId id="260" r:id="rId8"/>
    <p:sldId id="269" r:id="rId9"/>
    <p:sldId id="270" r:id="rId10"/>
    <p:sldId id="271" r:id="rId11"/>
    <p:sldId id="284" r:id="rId12"/>
    <p:sldId id="283" r:id="rId13"/>
    <p:sldId id="285" r:id="rId14"/>
    <p:sldId id="286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67" r:id="rId23"/>
    <p:sldId id="273" r:id="rId24"/>
    <p:sldId id="292" r:id="rId25"/>
    <p:sldId id="268" r:id="rId26"/>
    <p:sldId id="290" r:id="rId27"/>
    <p:sldId id="293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0" autoAdjust="0"/>
    <p:restoredTop sz="94660"/>
  </p:normalViewPr>
  <p:slideViewPr>
    <p:cSldViewPr>
      <p:cViewPr varScale="1">
        <p:scale>
          <a:sx n="54" d="100"/>
          <a:sy n="5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90A53B17-2A04-4078-9277-4DF76EF68886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AECED4F-4ABC-4AE7-98E7-85EE6AB7A04F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8EE8ED6-4A9B-4765-8D4F-8CCC5B359CC5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EC68FF3-E419-4C80-85AB-3246F4301180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41AAA5-3031-4703-B0E7-ABABBCCB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3A01-E670-4E4B-8DC0-801731A12E8F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B314A9A-0894-4F52-9A6C-ACEE5F7A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BB03B5-BB29-4827-8F76-FB40E063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FC00-8484-415F-B757-E36400B0E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87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EAB8-C1FC-4A18-8BA2-9A19D5E9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71ED-81DC-4451-8E5F-762710778DAA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ADAB7-FB3C-4165-96EF-CEE4CC9A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73DCB-C364-4102-99D1-F9FA5C08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861E-E079-41D0-B82A-FC735C265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5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AB468-4989-468C-8A55-3E65C93E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F7F5-F844-46D7-A5B6-DF6454536DF2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52B03-7339-42EB-84E5-5BB4353C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86E0F-55A0-4379-AC24-894F8AC0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D21E-00E8-43DB-8B4B-08267E22D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6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6EB6-505F-40C6-94A5-EB6E258B66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28C2-2B77-4AC5-90E2-D953F798FD8E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D89A9-DF34-44D3-B7E4-D1CE1C8A6C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2F47-9745-479B-8491-C2E152ADF6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814A-28C5-418E-99F0-45DE66924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9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EE6049D-FF10-4910-B54D-02ACB5566496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FB4BD6-FDC0-40A6-ABE6-1D9BFE98E8F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36BB955-5A13-44F0-85F7-B4A2447E83E8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25C6BBED-FF00-4805-9244-F6FB9DB956AB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6A9D69-93A8-4577-8C3E-ACE56B15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6023-63F5-45ED-AFF9-991AAE895D19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83B7C5B-8AA3-4CAA-91B5-D56977CC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AAA058-08F9-4BCE-8E1B-75D5B85D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CB32-74C8-4089-A250-1F1C09C07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3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F03179-0C15-4DFA-927F-5F302FAE1F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711F-1DA2-4D90-B120-E33F6A7810D7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BB22A1-436D-45B1-837F-52F0BB0C83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18C2B-3F35-4C0B-9D91-45E076DF11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C9D8-D1F7-4D04-9162-BE3ADC81C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5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E4A3A1-852D-46E4-925D-676D9D65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2648-5FB1-4368-8171-6896A2FD2259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137F18-078B-4AD5-88D6-A6342619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4F3573-1083-4EC9-A565-E046A5FD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BB6E-F918-44A8-B198-034298E18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1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4C14A0-54B3-4804-92B4-2B64EA62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E44D-2D78-4C77-BA58-66388BCE15D8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FA73AD-0E12-4A73-84E7-9D726754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704792-FBC5-418A-8BB9-63716822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71EF-6B9B-4CC2-BBF9-3F0B69991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0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A65D86-E54A-41A8-B707-A9962301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8AF4-99FB-4ABC-B122-5714338C5C7D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4A6C48-523B-4537-91E7-C00690BF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E8730C-F70D-4EAC-BF61-7DC6F695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E714-4C2A-48C6-9CD2-D85D7BB7B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5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04F9D4-6844-40E9-9E38-17B5C880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2AF4-B8BB-49FF-BBD1-AB0EB4B6D21B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BCBDB4-4B81-45F0-AAB3-84D216BE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67FE7B-55E3-4E7E-B598-78EA381B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53F4-61E9-4AE9-B5A7-DCD0BF72D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93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7E525B-406E-4FA2-8683-3CA2FDFF65F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9CC8C3-B790-4A2D-BB5D-A360756A075F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3EA445C-2B34-4187-BB03-900C2C0DAD4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8454E51-0392-425A-9FBC-2D73AF12AE1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79DBECC-27E9-40D2-B56B-3DC9D00C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E469-93A0-4956-81D5-4B0E3BD0E890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869C19D-5360-4DB0-A8FA-9357C032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59CCAF9-DA4F-4371-80BE-E7888732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2B29-CB2D-4119-B059-7BA3D1599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6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01AA0E-AA08-4637-90A9-C31E4C8E696D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D235D-5830-4C82-887B-FB61AFDC1C84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37DD6-4631-4BB9-B256-30F3BA7295EC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D9710C-5B73-41D9-A442-23956AE2138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38401-27B0-4577-9365-6F1DBC5C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F80A5615-A3C3-40D7-AC77-EEED1470F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3A87-A2AD-4452-82D4-EB8FBB319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D45D7-2A89-490E-AE04-2C6F3AD752FE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C1F4-71B9-41A6-BD83-E8A0A2ADB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A966-CEC3-4CEC-BA25-B64862D59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0C9A023-8CA6-408D-A32A-407F12561F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3" r:id="rId2"/>
    <p:sldLayoutId id="2147484032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29" r:id="rId10"/>
    <p:sldLayoutId id="2147484030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4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jpeg"/><Relationship Id="rId3" Type="http://schemas.openxmlformats.org/officeDocument/2006/relationships/image" Target="../media/image83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1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90.jpeg"/><Relationship Id="rId15" Type="http://schemas.openxmlformats.org/officeDocument/2006/relationships/image" Target="../media/image94.jpeg"/><Relationship Id="rId10" Type="http://schemas.openxmlformats.org/officeDocument/2006/relationships/image" Target="../media/image87.png"/><Relationship Id="rId4" Type="http://schemas.openxmlformats.org/officeDocument/2006/relationships/image" Target="../media/image89.jpe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8C3B8-5A8B-45C6-A292-DBB280602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4292600"/>
            <a:ext cx="6923088" cy="1657350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Выполнили:                  Лиханова Л.Е. учитель химии,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классный руководитель медицинского класса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МБОУ «СОШ № 39 имени П.Н. Самусенко»</a:t>
            </a:r>
          </a:p>
          <a:p>
            <a:pPr algn="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      Вторых Т.И. учитель биологии                                              МБОУ «СОШ № 39 имени П.Н. Самусенко»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2106-5C4E-4FEE-963E-857F49345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2349500"/>
            <a:ext cx="7175351" cy="1720539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br>
              <a:rPr lang="ru-RU" sz="3600" dirty="0"/>
            </a:br>
            <a:r>
              <a:rPr lang="ru-RU" sz="3600" dirty="0"/>
              <a:t>«Путь в медицину»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07785CC2-A51A-4A19-8DAF-3FC83734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33375"/>
            <a:ext cx="1603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515459-920F-43F0-99AD-964D5BAE6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930883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Оснащение кабинета</a:t>
            </a:r>
            <a:endParaRPr lang="ru-RU" dirty="0"/>
          </a:p>
        </p:txBody>
      </p:sp>
      <p:pic>
        <p:nvPicPr>
          <p:cNvPr id="15364" name="Рисунок 5">
            <a:extLst>
              <a:ext uri="{FF2B5EF4-FFF2-40B4-BE49-F238E27FC236}">
                <a16:creationId xmlns:a16="http://schemas.microsoft.com/office/drawing/2014/main" id="{C2F3FCE8-549C-4D57-88A5-F0AF4939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80975"/>
            <a:ext cx="129540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фото оборудование био\IMG_5092.jpg">
            <a:extLst>
              <a:ext uri="{FF2B5EF4-FFF2-40B4-BE49-F238E27FC236}">
                <a16:creationId xmlns:a16="http://schemas.microsoft.com/office/drawing/2014/main" id="{1B7CB26A-9F9C-4B79-BD73-38C6B68B2E35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855960"/>
            <a:ext cx="2088232" cy="1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фото оборудование био\IMG_5093.jpg">
            <a:extLst>
              <a:ext uri="{FF2B5EF4-FFF2-40B4-BE49-F238E27FC236}">
                <a16:creationId xmlns:a16="http://schemas.microsoft.com/office/drawing/2014/main" id="{BCB07137-6962-4638-BC16-C937ABAEBDEE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5784" y="3948698"/>
            <a:ext cx="2503505" cy="1928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фото оборудование био\IMG_5109.jpg">
            <a:extLst>
              <a:ext uri="{FF2B5EF4-FFF2-40B4-BE49-F238E27FC236}">
                <a16:creationId xmlns:a16="http://schemas.microsoft.com/office/drawing/2014/main" id="{54744491-E036-4711-932B-08900F9A81ED}"/>
              </a:ext>
            </a:extLst>
          </p:cNvPr>
          <p:cNvPicPr/>
          <p:nvPr/>
        </p:nvPicPr>
        <p:blipFill rotWithShape="1">
          <a:blip r:embed="rId5" cstate="email"/>
          <a:srcRect l="-4060"/>
          <a:stretch/>
        </p:blipFill>
        <p:spPr bwMode="auto">
          <a:xfrm>
            <a:off x="3707904" y="1693863"/>
            <a:ext cx="2376187" cy="1674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оборудование био\IMG_5096.jpg">
            <a:extLst>
              <a:ext uri="{FF2B5EF4-FFF2-40B4-BE49-F238E27FC236}">
                <a16:creationId xmlns:a16="http://schemas.microsoft.com/office/drawing/2014/main" id="{E4FE48C7-7390-413C-8484-7F6C31E5DC02}"/>
              </a:ext>
            </a:extLst>
          </p:cNvPr>
          <p:cNvPicPr/>
          <p:nvPr/>
        </p:nvPicPr>
        <p:blipFill rotWithShape="1">
          <a:blip r:embed="rId6" cstate="email"/>
          <a:srcRect l="-1556"/>
          <a:stretch/>
        </p:blipFill>
        <p:spPr bwMode="auto">
          <a:xfrm>
            <a:off x="6516216" y="1855960"/>
            <a:ext cx="2160240" cy="1429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фото оборудование био\IMG_5103.jpg">
            <a:extLst>
              <a:ext uri="{FF2B5EF4-FFF2-40B4-BE49-F238E27FC236}">
                <a16:creationId xmlns:a16="http://schemas.microsoft.com/office/drawing/2014/main" id="{7A1C069B-2586-446C-BF8F-30AF068602B7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4012885"/>
            <a:ext cx="2664296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фото оборудование био\IMG_5107.jpg">
            <a:extLst>
              <a:ext uri="{FF2B5EF4-FFF2-40B4-BE49-F238E27FC236}">
                <a16:creationId xmlns:a16="http://schemas.microsoft.com/office/drawing/2014/main" id="{30B47C80-9B66-4CDB-AC0D-991705509D1D}"/>
              </a:ext>
            </a:extLst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888" y="3948698"/>
            <a:ext cx="2160240" cy="1928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94A2A-015C-4F89-B40B-8F3D5F96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Молодежный форум</a:t>
            </a:r>
          </a:p>
        </p:txBody>
      </p:sp>
      <p:pic>
        <p:nvPicPr>
          <p:cNvPr id="18435" name="Объект 3" descr="D:\Лида\Молодежный форум 06.09.2014\SDC15293.JPG">
            <a:extLst>
              <a:ext uri="{FF2B5EF4-FFF2-40B4-BE49-F238E27FC236}">
                <a16:creationId xmlns:a16="http://schemas.microsoft.com/office/drawing/2014/main" id="{89D498E4-BB3B-4ADE-AF37-9F44ACBC340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664" y="1196752"/>
            <a:ext cx="3384376" cy="2578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Рисунок 4" descr="D:\Лида\Молодежный форум 06.09.2014\SDC15287.JPG">
            <a:extLst>
              <a:ext uri="{FF2B5EF4-FFF2-40B4-BE49-F238E27FC236}">
                <a16:creationId xmlns:a16="http://schemas.microsoft.com/office/drawing/2014/main" id="{BE2C48BE-BAE9-46A8-815E-B1FBC2E9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933056"/>
            <a:ext cx="3354710" cy="2501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Рисунок 5" descr="D:\Лида\Молодежный форум 06.09.2014\SDC15253.JPG">
            <a:extLst>
              <a:ext uri="{FF2B5EF4-FFF2-40B4-BE49-F238E27FC236}">
                <a16:creationId xmlns:a16="http://schemas.microsoft.com/office/drawing/2014/main" id="{D7B583CB-3808-4FE8-B0D4-7EEE5E72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 t="-2"/>
          <a:stretch>
            <a:fillRect/>
          </a:stretch>
        </p:blipFill>
        <p:spPr bwMode="auto">
          <a:xfrm>
            <a:off x="971600" y="3933056"/>
            <a:ext cx="2580296" cy="2501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Рисунок 6" descr="D:\Лида\Молодежный форум 06.09.2014\SDC15262.JPG">
            <a:extLst>
              <a:ext uri="{FF2B5EF4-FFF2-40B4-BE49-F238E27FC236}">
                <a16:creationId xmlns:a16="http://schemas.microsoft.com/office/drawing/2014/main" id="{6F0AA7FD-AF00-4DD7-AD52-9947958F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196752"/>
            <a:ext cx="3438325" cy="2578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Рисунок 7">
            <a:extLst>
              <a:ext uri="{FF2B5EF4-FFF2-40B4-BE49-F238E27FC236}">
                <a16:creationId xmlns:a16="http://schemas.microsoft.com/office/drawing/2014/main" id="{176E241F-97B2-41EE-A550-932A0EF7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153988"/>
            <a:ext cx="1223963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B2614-C307-400B-B07A-199B51F5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Симпозиум врачей</a:t>
            </a:r>
          </a:p>
        </p:txBody>
      </p:sp>
      <p:pic>
        <p:nvPicPr>
          <p:cNvPr id="19459" name="Объект 3" descr="D:\Лида\Симпозиум врачей 09.10.2015\SDC17802.JPG">
            <a:extLst>
              <a:ext uri="{FF2B5EF4-FFF2-40B4-BE49-F238E27FC236}">
                <a16:creationId xmlns:a16="http://schemas.microsoft.com/office/drawing/2014/main" id="{86D02F13-0FA9-43EA-A1CC-175831488DC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1484784"/>
            <a:ext cx="36004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Рисунок 4" descr="D:\Лида\Симпозиум врачей 09.10.2015\SDC17775.JPG">
            <a:extLst>
              <a:ext uri="{FF2B5EF4-FFF2-40B4-BE49-F238E27FC236}">
                <a16:creationId xmlns:a16="http://schemas.microsoft.com/office/drawing/2014/main" id="{F2D2BEA6-F356-4147-8F40-09099090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6270" y="1484784"/>
            <a:ext cx="3627244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Рисунок 5" descr="D:\Лида\Симпозиум врачей 09.10.2015\SDC17773.JPG">
            <a:extLst>
              <a:ext uri="{FF2B5EF4-FFF2-40B4-BE49-F238E27FC236}">
                <a16:creationId xmlns:a16="http://schemas.microsoft.com/office/drawing/2014/main" id="{4543B5A3-4F2C-44DA-AE89-7F2EA2AF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 l="-2364"/>
          <a:stretch>
            <a:fillRect/>
          </a:stretch>
        </p:blipFill>
        <p:spPr bwMode="auto">
          <a:xfrm>
            <a:off x="4788024" y="4481859"/>
            <a:ext cx="3528211" cy="1655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Рисунок 6" descr="D:\Лида\Симпозиум врачей 09.10.2015\SDC17781.JPG">
            <a:extLst>
              <a:ext uri="{FF2B5EF4-FFF2-40B4-BE49-F238E27FC236}">
                <a16:creationId xmlns:a16="http://schemas.microsoft.com/office/drawing/2014/main" id="{B0C03201-0613-4A84-AC88-387DEF0B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 r="-108"/>
          <a:stretch>
            <a:fillRect/>
          </a:stretch>
        </p:blipFill>
        <p:spPr bwMode="auto">
          <a:xfrm>
            <a:off x="1259632" y="4481859"/>
            <a:ext cx="3269476" cy="1655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3" name="Рисунок 7">
            <a:extLst>
              <a:ext uri="{FF2B5EF4-FFF2-40B4-BE49-F238E27FC236}">
                <a16:creationId xmlns:a16="http://schemas.microsoft.com/office/drawing/2014/main" id="{135D0C8A-7EA4-471F-8A8E-71F71045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88913"/>
            <a:ext cx="1223962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6654C-5215-44EA-8631-1A4BA2D0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Центр Здоровья</a:t>
            </a:r>
          </a:p>
        </p:txBody>
      </p:sp>
      <p:pic>
        <p:nvPicPr>
          <p:cNvPr id="20483" name="Объект 3" descr="D:\Лида\2016-04-20 центр здоровья\DSC01338.JPG">
            <a:extLst>
              <a:ext uri="{FF2B5EF4-FFF2-40B4-BE49-F238E27FC236}">
                <a16:creationId xmlns:a16="http://schemas.microsoft.com/office/drawing/2014/main" id="{B4FE7CB2-B040-424B-888C-063D64CE9D2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52908" y="1196752"/>
            <a:ext cx="5226448" cy="2711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Рисунок 4" descr="D:\Лида\2016-04-20 центр здоровья\DSC01349.JPG">
            <a:extLst>
              <a:ext uri="{FF2B5EF4-FFF2-40B4-BE49-F238E27FC236}">
                <a16:creationId xmlns:a16="http://schemas.microsoft.com/office/drawing/2014/main" id="{BD2513AB-5268-4729-847F-0C8E088E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578960" y="4100049"/>
            <a:ext cx="3972033" cy="2377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5" descr="D:\Лида\2016-04-20 центр здоровья\DSC01353.JPG">
            <a:extLst>
              <a:ext uri="{FF2B5EF4-FFF2-40B4-BE49-F238E27FC236}">
                <a16:creationId xmlns:a16="http://schemas.microsoft.com/office/drawing/2014/main" id="{E96CAD3A-FFDA-4481-B230-84D27CF8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1083" y="4077071"/>
            <a:ext cx="3725049" cy="2400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Рисунок 6">
            <a:extLst>
              <a:ext uri="{FF2B5EF4-FFF2-40B4-BE49-F238E27FC236}">
                <a16:creationId xmlns:a16="http://schemas.microsoft.com/office/drawing/2014/main" id="{6C48D011-D923-4C33-9B00-0E3D49AC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60350"/>
            <a:ext cx="1439863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AA457-0FAB-41FE-BA54-C985E58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Стоматология</a:t>
            </a:r>
          </a:p>
        </p:txBody>
      </p:sp>
      <p:pic>
        <p:nvPicPr>
          <p:cNvPr id="21507" name="Объект 3" descr="D:\Лида\30.09.2016 мед. класс для сайта школы\DSC02327.JPG">
            <a:extLst>
              <a:ext uri="{FF2B5EF4-FFF2-40B4-BE49-F238E27FC236}">
                <a16:creationId xmlns:a16="http://schemas.microsoft.com/office/drawing/2014/main" id="{EA476B67-EA05-4A50-9263-178D20495BF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1680" y="1268760"/>
            <a:ext cx="3600400" cy="2232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Рисунок 4" descr="D:\Лида\30.09.2016 мед. класс для сайта школы\DSC02308.JPG">
            <a:extLst>
              <a:ext uri="{FF2B5EF4-FFF2-40B4-BE49-F238E27FC236}">
                <a16:creationId xmlns:a16="http://schemas.microsoft.com/office/drawing/2014/main" id="{C31E7F0B-546D-4B1A-A4D0-EEC00276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628800"/>
            <a:ext cx="3385417" cy="2087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Рисунок 5" descr="D:\Лида\30.09.2016 мед. класс для сайта школы\DSC02315.JPG">
            <a:extLst>
              <a:ext uri="{FF2B5EF4-FFF2-40B4-BE49-F238E27FC236}">
                <a16:creationId xmlns:a16="http://schemas.microsoft.com/office/drawing/2014/main" id="{5A3CBCD7-7196-4EAB-B833-6E26D329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149080"/>
            <a:ext cx="3528318" cy="2074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Рисунок 6" descr="D:\Лида\30.09.2016 мед. класс для сайта школы\DSC02349.JPG">
            <a:extLst>
              <a:ext uri="{FF2B5EF4-FFF2-40B4-BE49-F238E27FC236}">
                <a16:creationId xmlns:a16="http://schemas.microsoft.com/office/drawing/2014/main" id="{5CDDBBC6-8176-48B8-90A1-27B86820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319" y="4115361"/>
            <a:ext cx="3613150" cy="2035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Рисунок 7">
            <a:extLst>
              <a:ext uri="{FF2B5EF4-FFF2-40B4-BE49-F238E27FC236}">
                <a16:creationId xmlns:a16="http://schemas.microsoft.com/office/drawing/2014/main" id="{D7BC062A-98E4-487C-BEAB-9D4EE290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15888"/>
            <a:ext cx="1439862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DD60-785E-43B5-A7E7-F1AD0940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29320"/>
            <a:ext cx="720080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Турнир «Юный медик»</a:t>
            </a:r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4E6DFA30-4C46-40EF-B66E-6FEBBB28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1439863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 descr="G:\23.10.2014 Юный медик турнир\SDC15564.JPG">
            <a:extLst>
              <a:ext uri="{FF2B5EF4-FFF2-40B4-BE49-F238E27FC236}">
                <a16:creationId xmlns:a16="http://schemas.microsoft.com/office/drawing/2014/main" id="{1A3F3D88-9928-4078-B637-CCDD28842FB8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35788" y="1340769"/>
            <a:ext cx="2898788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23.10.2014 Юный медик турнир\SDC15566.JPG">
            <a:extLst>
              <a:ext uri="{FF2B5EF4-FFF2-40B4-BE49-F238E27FC236}">
                <a16:creationId xmlns:a16="http://schemas.microsoft.com/office/drawing/2014/main" id="{82D60550-61FC-44EA-8288-D6708919AA9E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340769"/>
            <a:ext cx="316835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23.10.2014 Юный медик турнир\SDC15569.JPG">
            <a:extLst>
              <a:ext uri="{FF2B5EF4-FFF2-40B4-BE49-F238E27FC236}">
                <a16:creationId xmlns:a16="http://schemas.microsoft.com/office/drawing/2014/main" id="{3FA2EDF6-419E-4760-A7D1-34F515AF64D2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717032"/>
            <a:ext cx="3034357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23.10.2014 Юный медик турнир\SDC15570.JPG">
            <a:extLst>
              <a:ext uri="{FF2B5EF4-FFF2-40B4-BE49-F238E27FC236}">
                <a16:creationId xmlns:a16="http://schemas.microsoft.com/office/drawing/2014/main" id="{0004CD32-A5A4-4DC6-A0D4-A8186DD4A9EB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3717033"/>
            <a:ext cx="3193690" cy="2188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:\23.10.2014 Юный медик турнир\SDC15556.JPG">
            <a:extLst>
              <a:ext uri="{FF2B5EF4-FFF2-40B4-BE49-F238E27FC236}">
                <a16:creationId xmlns:a16="http://schemas.microsoft.com/office/drawing/2014/main" id="{03E1E350-C716-4B21-9736-CFB386BEE571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3889610"/>
            <a:ext cx="2324100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B1E30-08EE-4D14-AC0A-D3D545B0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7488832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 «Счастливый случай»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54656BA4-B1A6-482C-B372-AB7E8872830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1511300" cy="1897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Рисунок 3" descr="http://www.obrbratsk.ru/do/ooo/proekt/sluchay/1.jpg">
            <a:extLst>
              <a:ext uri="{FF2B5EF4-FFF2-40B4-BE49-F238E27FC236}">
                <a16:creationId xmlns:a16="http://schemas.microsoft.com/office/drawing/2014/main" id="{C612072B-A78C-4FBF-AE2C-6CA0EEAC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057" y="1268760"/>
            <a:ext cx="2792099" cy="2063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Фото Счастливый случай 27.11.2014, мед.класс\SDC15883.JPG">
            <a:extLst>
              <a:ext uri="{FF2B5EF4-FFF2-40B4-BE49-F238E27FC236}">
                <a16:creationId xmlns:a16="http://schemas.microsoft.com/office/drawing/2014/main" id="{94924EF4-73F2-409C-86F6-BD5BF2712FD2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639354"/>
            <a:ext cx="3363563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Фото Счастливый случай 27.11.2014, мед.класс\SDC15874.JPG">
            <a:extLst>
              <a:ext uri="{FF2B5EF4-FFF2-40B4-BE49-F238E27FC236}">
                <a16:creationId xmlns:a16="http://schemas.microsoft.com/office/drawing/2014/main" id="{5AC224C8-6369-4204-BAB0-5663269E23AD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03421" y="3645024"/>
            <a:ext cx="316835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25.12.2014 зачет мед. класс\SDC16048.JPG">
            <a:extLst>
              <a:ext uri="{FF2B5EF4-FFF2-40B4-BE49-F238E27FC236}">
                <a16:creationId xmlns:a16="http://schemas.microsoft.com/office/drawing/2014/main" id="{8C363A56-1F8A-4013-B570-CC0FBD1D6449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58341" y="3815430"/>
            <a:ext cx="2355557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:\Фото Счастливый случай 27.11.2014, мед.класс\SDC15861.JPG">
            <a:extLst>
              <a:ext uri="{FF2B5EF4-FFF2-40B4-BE49-F238E27FC236}">
                <a16:creationId xmlns:a16="http://schemas.microsoft.com/office/drawing/2014/main" id="{994185D2-FCB7-46F0-A9E1-37B4EFD6DDEE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5" y="1268760"/>
            <a:ext cx="2808311" cy="2063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60BBC-D086-4B83-85A9-30DE8543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892480" cy="144016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/>
              <a:t> </a:t>
            </a:r>
            <a:r>
              <a:rPr lang="ru-RU" sz="3600" dirty="0"/>
              <a:t>Интеллектуальный конкурс </a:t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ru-RU" sz="4800" dirty="0"/>
              <a:t>Что</a:t>
            </a:r>
            <a:r>
              <a:rPr lang="en-US" sz="4800" dirty="0"/>
              <a:t>?</a:t>
            </a:r>
            <a:r>
              <a:rPr lang="ru-RU" sz="4800" dirty="0"/>
              <a:t> Где</a:t>
            </a:r>
            <a:r>
              <a:rPr lang="en-US" sz="4800" dirty="0"/>
              <a:t>?</a:t>
            </a:r>
            <a:r>
              <a:rPr lang="ru-RU" sz="4800" dirty="0"/>
              <a:t> Когда</a:t>
            </a:r>
            <a:r>
              <a:rPr lang="en-US" sz="4800" dirty="0"/>
              <a:t>?</a:t>
            </a:r>
            <a:r>
              <a:rPr lang="ru-RU" sz="3600" dirty="0"/>
              <a:t>»</a:t>
            </a:r>
          </a:p>
        </p:txBody>
      </p:sp>
      <p:pic>
        <p:nvPicPr>
          <p:cNvPr id="24580" name="Рисунок 3">
            <a:extLst>
              <a:ext uri="{FF2B5EF4-FFF2-40B4-BE49-F238E27FC236}">
                <a16:creationId xmlns:a16="http://schemas.microsoft.com/office/drawing/2014/main" id="{C89C4588-172B-4BD2-A463-EBEE0E87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387475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 descr="G:\23.10.2014 Юный медик турнир\SDC15577.JPG">
            <a:extLst>
              <a:ext uri="{FF2B5EF4-FFF2-40B4-BE49-F238E27FC236}">
                <a16:creationId xmlns:a16="http://schemas.microsoft.com/office/drawing/2014/main" id="{7317757A-EDF8-4E59-A941-784323A6FA68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3" cstate="email"/>
          <a:srcRect/>
          <a:stretch/>
        </p:blipFill>
        <p:spPr>
          <a:xfrm>
            <a:off x="611560" y="2899615"/>
            <a:ext cx="1677598" cy="2105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Мед. класс. Игра 11.12.2014\фото мед.класс 11.12.2014 Что Где Когда\SDC15967.JPG">
            <a:extLst>
              <a:ext uri="{FF2B5EF4-FFF2-40B4-BE49-F238E27FC236}">
                <a16:creationId xmlns:a16="http://schemas.microsoft.com/office/drawing/2014/main" id="{28A46BD9-19D6-459D-97A6-D85BCDEBC1E8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933980"/>
            <a:ext cx="2592288" cy="2018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Мед. класс. Игра 11.12.2014\фото мед.класс 11.12.2014 Что Где Когда\SDC15971.JPG">
            <a:extLst>
              <a:ext uri="{FF2B5EF4-FFF2-40B4-BE49-F238E27FC236}">
                <a16:creationId xmlns:a16="http://schemas.microsoft.com/office/drawing/2014/main" id="{5FFFEF61-AD74-4E34-9153-B6F2E3F8C01A}"/>
              </a:ext>
            </a:extLst>
          </p:cNvPr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5940152" y="1933980"/>
            <a:ext cx="2304256" cy="215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25.12.2014 зачет мед. класс\SDC16034.JPG">
            <a:extLst>
              <a:ext uri="{FF2B5EF4-FFF2-40B4-BE49-F238E27FC236}">
                <a16:creationId xmlns:a16="http://schemas.microsoft.com/office/drawing/2014/main" id="{277B84F2-C151-40CF-BD38-D319E9C02708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4240576"/>
            <a:ext cx="316835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E2407-9214-4A5E-95BE-724B775A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  «Юный спасатель»</a:t>
            </a:r>
          </a:p>
        </p:txBody>
      </p:sp>
      <p:pic>
        <p:nvPicPr>
          <p:cNvPr id="25604" name="Рисунок 3">
            <a:extLst>
              <a:ext uri="{FF2B5EF4-FFF2-40B4-BE49-F238E27FC236}">
                <a16:creationId xmlns:a16="http://schemas.microsoft.com/office/drawing/2014/main" id="{5C1933EA-297A-47A3-85FC-19EDB072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13874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 descr="G:\23.10.2014 Юный медик турнир\SDC15581.JPG">
            <a:extLst>
              <a:ext uri="{FF2B5EF4-FFF2-40B4-BE49-F238E27FC236}">
                <a16:creationId xmlns:a16="http://schemas.microsoft.com/office/drawing/2014/main" id="{9B53DEF8-96BA-416C-8B3A-81AEDB31540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79712" y="1583082"/>
            <a:ext cx="3108960" cy="2331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25.12.2014 зачет мед. класс\SDC16043.JPG">
            <a:extLst>
              <a:ext uri="{FF2B5EF4-FFF2-40B4-BE49-F238E27FC236}">
                <a16:creationId xmlns:a16="http://schemas.microsoft.com/office/drawing/2014/main" id="{5AE019E9-F7F0-422E-922E-A7C14E2A58AC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556792"/>
            <a:ext cx="3024336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25.12.2014 зачет мед. класс\SDC16038.JPG">
            <a:extLst>
              <a:ext uri="{FF2B5EF4-FFF2-40B4-BE49-F238E27FC236}">
                <a16:creationId xmlns:a16="http://schemas.microsoft.com/office/drawing/2014/main" id="{A78B2851-1733-4C47-8587-49DC9D6EA7DC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329667"/>
            <a:ext cx="2592983" cy="1835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25.12.2014 зачет мед. класс\SDC16049.JPG">
            <a:extLst>
              <a:ext uri="{FF2B5EF4-FFF2-40B4-BE49-F238E27FC236}">
                <a16:creationId xmlns:a16="http://schemas.microsoft.com/office/drawing/2014/main" id="{848E967B-103B-4CF2-A304-680EFB89F4DB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4204572"/>
            <a:ext cx="2376264" cy="1691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6">
            <a:extLst>
              <a:ext uri="{FF2B5EF4-FFF2-40B4-BE49-F238E27FC236}">
                <a16:creationId xmlns:a16="http://schemas.microsoft.com/office/drawing/2014/main" id="{22B72241-4C2F-409B-BD2F-A49BF63D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98938"/>
            <a:ext cx="28130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92EC0-02EB-4E34-A8A7-F8225576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687" y="116632"/>
            <a:ext cx="10235987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dirty="0"/>
              <a:t> </a:t>
            </a:r>
            <a:r>
              <a:rPr lang="ru-RU" sz="3600" dirty="0"/>
              <a:t>Интеллектуальный конкурс </a:t>
            </a:r>
            <a:br>
              <a:rPr lang="ru-RU" sz="3600" dirty="0"/>
            </a:br>
            <a:r>
              <a:rPr lang="ru-RU" dirty="0"/>
              <a:t>«Эрудит»</a:t>
            </a:r>
          </a:p>
        </p:txBody>
      </p:sp>
      <p:pic>
        <p:nvPicPr>
          <p:cNvPr id="26628" name="Рисунок 3">
            <a:extLst>
              <a:ext uri="{FF2B5EF4-FFF2-40B4-BE49-F238E27FC236}">
                <a16:creationId xmlns:a16="http://schemas.microsoft.com/office/drawing/2014/main" id="{74B37DC1-52A2-4EF0-AA14-9867E0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4313"/>
            <a:ext cx="1447800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 descr="G:\23.10.2014 Юный медик турнир\SDC15574.JPG">
            <a:extLst>
              <a:ext uri="{FF2B5EF4-FFF2-40B4-BE49-F238E27FC236}">
                <a16:creationId xmlns:a16="http://schemas.microsoft.com/office/drawing/2014/main" id="{CE3C1E6E-1A90-4B28-8C1A-281B88BD626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584" y="2132856"/>
            <a:ext cx="3466407" cy="2601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Фото Счастливый случай 27.11.2014, мед.класс\SDC15891.JPG">
            <a:extLst>
              <a:ext uri="{FF2B5EF4-FFF2-40B4-BE49-F238E27FC236}">
                <a16:creationId xmlns:a16="http://schemas.microsoft.com/office/drawing/2014/main" id="{761DBEF9-FFF8-4454-AE1A-4CC4EFF23F6F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132856"/>
            <a:ext cx="3560939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25.12.2014 зачет мед. класс\SDC16047.JPG">
            <a:extLst>
              <a:ext uri="{FF2B5EF4-FFF2-40B4-BE49-F238E27FC236}">
                <a16:creationId xmlns:a16="http://schemas.microsoft.com/office/drawing/2014/main" id="{2A14492E-D873-4DC3-88DA-4273906DBE8D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4869161"/>
            <a:ext cx="2448272" cy="1721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F0DDA-643B-4151-8F83-AA68AA7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1925" cy="1143000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ru-RU" dirty="0"/>
              <a:t>Начало </a:t>
            </a:r>
          </a:p>
        </p:txBody>
      </p:sp>
      <p:pic>
        <p:nvPicPr>
          <p:cNvPr id="6147" name="Рисунок 3">
            <a:extLst>
              <a:ext uri="{FF2B5EF4-FFF2-40B4-BE49-F238E27FC236}">
                <a16:creationId xmlns:a16="http://schemas.microsoft.com/office/drawing/2014/main" id="{F11B11BB-68DC-45C0-830C-FA9B5C2E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3287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Объект 4" descr="C:\Users\User\Desktop\DSC02449.JPG">
            <a:extLst>
              <a:ext uri="{FF2B5EF4-FFF2-40B4-BE49-F238E27FC236}">
                <a16:creationId xmlns:a16="http://schemas.microsoft.com/office/drawing/2014/main" id="{90829439-A150-481B-9108-53FC4D38FA6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584" y="3645024"/>
            <a:ext cx="3600400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DSC02466.JPG">
            <a:extLst>
              <a:ext uri="{FF2B5EF4-FFF2-40B4-BE49-F238E27FC236}">
                <a16:creationId xmlns:a16="http://schemas.microsoft.com/office/drawing/2014/main" id="{A09A178A-D484-4AAB-AED7-C24C71EC58E1}"/>
              </a:ext>
            </a:extLst>
          </p:cNvPr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4427984" y="1412776"/>
            <a:ext cx="3672408" cy="2674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A0B06E-C9FD-4364-86A4-7C1726800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Результативность</a:t>
            </a:r>
          </a:p>
        </p:txBody>
      </p:sp>
      <p:pic>
        <p:nvPicPr>
          <p:cNvPr id="28676" name="Рисунок 5">
            <a:extLst>
              <a:ext uri="{FF2B5EF4-FFF2-40B4-BE49-F238E27FC236}">
                <a16:creationId xmlns:a16="http://schemas.microsoft.com/office/drawing/2014/main" id="{80C0BF00-BAFE-4461-A9A2-3EED83D1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88913"/>
            <a:ext cx="143986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A86997-D73B-43F5-927F-AD3A80580BDB}"/>
              </a:ext>
            </a:extLst>
          </p:cNvPr>
          <p:cNvGraphicFramePr>
            <a:graphicFrameLocks noGrp="1"/>
          </p:cNvGraphicFramePr>
          <p:nvPr/>
        </p:nvGraphicFramePr>
        <p:xfrm>
          <a:off x="2411413" y="1412875"/>
          <a:ext cx="4824412" cy="963613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результатов по химии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 2014-2015  уч. год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 2015-2016 уч. год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62,96%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87,50%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3,78%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4,21%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604" name="Диаграмма 5">
            <a:extLst>
              <a:ext uri="{FF2B5EF4-FFF2-40B4-BE49-F238E27FC236}">
                <a16:creationId xmlns:a16="http://schemas.microsoft.com/office/drawing/2014/main" id="{3B1DE434-49BA-4136-94DE-A62395410E97}"/>
              </a:ext>
            </a:extLst>
          </p:cNvPr>
          <p:cNvGraphicFramePr>
            <a:graphicFrameLocks/>
          </p:cNvGraphicFramePr>
          <p:nvPr/>
        </p:nvGraphicFramePr>
        <p:xfrm>
          <a:off x="344488" y="2657475"/>
          <a:ext cx="4133850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r:id="rId4" imgW="4133446" imgH="2908044" progId="Excel.Chart.8">
                  <p:embed/>
                </p:oleObj>
              </mc:Choice>
              <mc:Fallback>
                <p:oleObj r:id="rId4" imgW="4133446" imgH="290804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657475"/>
                        <a:ext cx="4133850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Диаграмма 6">
            <a:extLst>
              <a:ext uri="{FF2B5EF4-FFF2-40B4-BE49-F238E27FC236}">
                <a16:creationId xmlns:a16="http://schemas.microsoft.com/office/drawing/2014/main" id="{CD688A3B-FBC2-4561-873C-4B018F3BC08B}"/>
              </a:ext>
            </a:extLst>
          </p:cNvPr>
          <p:cNvGraphicFramePr>
            <a:graphicFrameLocks/>
          </p:cNvGraphicFramePr>
          <p:nvPr/>
        </p:nvGraphicFramePr>
        <p:xfrm>
          <a:off x="4305300" y="2586038"/>
          <a:ext cx="4205288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r:id="rId6" imgW="4206605" imgH="2981202" progId="Excel.Chart.8">
                  <p:embed/>
                </p:oleObj>
              </mc:Choice>
              <mc:Fallback>
                <p:oleObj r:id="rId6" imgW="4206605" imgH="298120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586038"/>
                        <a:ext cx="4205288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A1C952-6E32-4C6E-907F-B49AB9937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Результативность</a:t>
            </a:r>
          </a:p>
        </p:txBody>
      </p:sp>
      <p:pic>
        <p:nvPicPr>
          <p:cNvPr id="29700" name="Рисунок 5">
            <a:extLst>
              <a:ext uri="{FF2B5EF4-FFF2-40B4-BE49-F238E27FC236}">
                <a16:creationId xmlns:a16="http://schemas.microsoft.com/office/drawing/2014/main" id="{0D243BE6-AC7B-4CBB-802D-D9EE40F2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88913"/>
            <a:ext cx="143986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E76E2D-69B1-406F-A76B-78BF0CDD8EDB}"/>
              </a:ext>
            </a:extLst>
          </p:cNvPr>
          <p:cNvGraphicFramePr>
            <a:graphicFrameLocks noGrp="1"/>
          </p:cNvGraphicFramePr>
          <p:nvPr/>
        </p:nvGraphicFramePr>
        <p:xfrm>
          <a:off x="2411413" y="1508125"/>
          <a:ext cx="4799012" cy="963613"/>
        </p:xfrm>
        <a:graphic>
          <a:graphicData uri="http://schemas.openxmlformats.org/drawingml/2006/table">
            <a:tbl>
              <a:tblPr/>
              <a:tblGrid>
                <a:gridCol w="96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результатов по биологии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 2014-2015  уч. год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 2015-2016 уч. год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70,34%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95,83%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3,94%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4,29%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628" name="Диаграмма 5">
            <a:extLst>
              <a:ext uri="{FF2B5EF4-FFF2-40B4-BE49-F238E27FC236}">
                <a16:creationId xmlns:a16="http://schemas.microsoft.com/office/drawing/2014/main" id="{2A090237-9C1E-43C0-80B0-DBE6F553B6DC}"/>
              </a:ext>
            </a:extLst>
          </p:cNvPr>
          <p:cNvGraphicFramePr>
            <a:graphicFrameLocks/>
          </p:cNvGraphicFramePr>
          <p:nvPr/>
        </p:nvGraphicFramePr>
        <p:xfrm>
          <a:off x="273050" y="2946400"/>
          <a:ext cx="406241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r:id="rId4" imgW="4060288" imgH="2767824" progId="Excel.Chart.8">
                  <p:embed/>
                </p:oleObj>
              </mc:Choice>
              <mc:Fallback>
                <p:oleObj r:id="rId4" imgW="4060288" imgH="276782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946400"/>
                        <a:ext cx="40624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Диаграмма 6">
            <a:extLst>
              <a:ext uri="{FF2B5EF4-FFF2-40B4-BE49-F238E27FC236}">
                <a16:creationId xmlns:a16="http://schemas.microsoft.com/office/drawing/2014/main" id="{4031C1B1-3A92-472F-B690-6F4D7BFFDFA7}"/>
              </a:ext>
            </a:extLst>
          </p:cNvPr>
          <p:cNvGraphicFramePr>
            <a:graphicFrameLocks/>
          </p:cNvGraphicFramePr>
          <p:nvPr/>
        </p:nvGraphicFramePr>
        <p:xfrm>
          <a:off x="4376738" y="2873375"/>
          <a:ext cx="434975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r:id="rId6" imgW="4352921" imgH="2767824" progId="Excel.Chart.8">
                  <p:embed/>
                </p:oleObj>
              </mc:Choice>
              <mc:Fallback>
                <p:oleObj r:id="rId6" imgW="4352921" imgH="276782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873375"/>
                        <a:ext cx="4349750" cy="276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08CFCB-1925-4AC5-A74F-CB32B0867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96897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Результативность</a:t>
            </a:r>
          </a:p>
        </p:txBody>
      </p:sp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76CCAD6A-9900-49DD-B676-AE098CAD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" y="115888"/>
            <a:ext cx="1439863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Рисунок 6" descr="D:\Лида\призеры Гелиантус 2015\Scan_20160328_083636.jpg">
            <a:extLst>
              <a:ext uri="{FF2B5EF4-FFF2-40B4-BE49-F238E27FC236}">
                <a16:creationId xmlns:a16="http://schemas.microsoft.com/office/drawing/2014/main" id="{FD0BCFEA-7F27-4F09-9708-69FC9909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924050"/>
            <a:ext cx="1346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7" descr="D:\Лида\Трофимова\Scan_20160317_224938.jpg">
            <a:extLst>
              <a:ext uri="{FF2B5EF4-FFF2-40B4-BE49-F238E27FC236}">
                <a16:creationId xmlns:a16="http://schemas.microsoft.com/office/drawing/2014/main" id="{A9D127ED-5B03-42E0-A9A4-ED00C5AE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21138"/>
            <a:ext cx="1631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10" descr="D:\Лида\Лейкин\Лейкин (4).jpg">
            <a:extLst>
              <a:ext uri="{FF2B5EF4-FFF2-40B4-BE49-F238E27FC236}">
                <a16:creationId xmlns:a16="http://schemas.microsoft.com/office/drawing/2014/main" id="{93322AD0-80D4-467A-B421-2A545A0C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033838"/>
            <a:ext cx="18176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>
            <a:extLst>
              <a:ext uri="{FF2B5EF4-FFF2-40B4-BE49-F238E27FC236}">
                <a16:creationId xmlns:a16="http://schemas.microsoft.com/office/drawing/2014/main" id="{D0EA6F0C-954A-458A-B507-E3FA227E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aphicFrame>
        <p:nvGraphicFramePr>
          <p:cNvPr id="26632" name="Объект 2">
            <a:extLst>
              <a:ext uri="{FF2B5EF4-FFF2-40B4-BE49-F238E27FC236}">
                <a16:creationId xmlns:a16="http://schemas.microsoft.com/office/drawing/2014/main" id="{12E5F637-8290-479C-9664-F9FA87FA4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4071938"/>
          <a:ext cx="170656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PDF" r:id="rId7" imgW="0" imgH="0" progId="FoxitReader.Document">
                  <p:embed/>
                </p:oleObj>
              </mc:Choice>
              <mc:Fallback>
                <p:oleObj name="PDF" r:id="rId7" imgW="0" imgH="0" progId="FoxitReader.Document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71938"/>
                        <a:ext cx="1706563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4">
            <a:extLst>
              <a:ext uri="{FF2B5EF4-FFF2-40B4-BE49-F238E27FC236}">
                <a16:creationId xmlns:a16="http://schemas.microsoft.com/office/drawing/2014/main" id="{C9E9FB8C-D365-4A6A-BC80-AABEBC96D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aphicFrame>
        <p:nvGraphicFramePr>
          <p:cNvPr id="26634" name="Объект 12">
            <a:extLst>
              <a:ext uri="{FF2B5EF4-FFF2-40B4-BE49-F238E27FC236}">
                <a16:creationId xmlns:a16="http://schemas.microsoft.com/office/drawing/2014/main" id="{5FA61C2D-33D0-4B5E-B089-95184FB05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" y="4122738"/>
          <a:ext cx="1684338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PDF" r:id="rId9" imgW="0" imgH="0" progId="FoxitReader.Document">
                  <p:embed/>
                </p:oleObj>
              </mc:Choice>
              <mc:Fallback>
                <p:oleObj name="PDF" r:id="rId9" imgW="0" imgH="0" progId="FoxitReader.Document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122738"/>
                        <a:ext cx="1684338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Объект 13">
            <a:extLst>
              <a:ext uri="{FF2B5EF4-FFF2-40B4-BE49-F238E27FC236}">
                <a16:creationId xmlns:a16="http://schemas.microsoft.com/office/drawing/2014/main" id="{ADD6A36D-39F8-406A-B658-279F8130D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7163" y="1149350"/>
          <a:ext cx="204787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PDF" r:id="rId11" imgW="0" imgH="0" progId="FoxitReader.Document">
                  <p:embed/>
                </p:oleObj>
              </mc:Choice>
              <mc:Fallback>
                <p:oleObj name="PDF" r:id="rId11" imgW="0" imgH="0" progId="FoxitReader.Document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1149350"/>
                        <a:ext cx="204787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6" name="Рисунок 9" descr="D:\Лида\Лейкин\2015 Лейкин основы наук.jpg">
            <a:extLst>
              <a:ext uri="{FF2B5EF4-FFF2-40B4-BE49-F238E27FC236}">
                <a16:creationId xmlns:a16="http://schemas.microsoft.com/office/drawing/2014/main" id="{1F123D18-840C-449A-8FDE-E00C5B59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149350"/>
            <a:ext cx="1978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8" descr="D:\Лида\Лейкин\Scan_20140411_184841.jpg">
            <a:extLst>
              <a:ext uri="{FF2B5EF4-FFF2-40B4-BE49-F238E27FC236}">
                <a16:creationId xmlns:a16="http://schemas.microsoft.com/office/drawing/2014/main" id="{B2B053C2-54BB-4D87-BBB2-1135C5D5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149350"/>
            <a:ext cx="19637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15" descr="C:\Users\User\Desktop\Дипломы и сертификаты  2016-2017\Scan_20160915_102118.jpg">
            <a:extLst>
              <a:ext uri="{FF2B5EF4-FFF2-40B4-BE49-F238E27FC236}">
                <a16:creationId xmlns:a16="http://schemas.microsoft.com/office/drawing/2014/main" id="{0173003E-DB54-43DB-821B-EE94CEA5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49350"/>
            <a:ext cx="18351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16" descr="C:\Users\User\Desktop\Дипломы и сертификаты  2016-2017\Scan_20160915_102225.jpg">
            <a:extLst>
              <a:ext uri="{FF2B5EF4-FFF2-40B4-BE49-F238E27FC236}">
                <a16:creationId xmlns:a16="http://schemas.microsoft.com/office/drawing/2014/main" id="{E8A211C8-2467-4D15-949C-F31F42F2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21138"/>
            <a:ext cx="18240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4A795-49F1-458C-8B62-E5BC6943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5771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/>
              <a:t>Наши выпускники-наша гордость! </a:t>
            </a:r>
            <a:br>
              <a:rPr lang="ru-RU" sz="2800" dirty="0"/>
            </a:br>
            <a:r>
              <a:rPr lang="ru-RU" sz="2800" dirty="0"/>
              <a:t>Они учатся и работают не только в городе Братске, но и во всех уголках необъятной России!   </a:t>
            </a:r>
          </a:p>
        </p:txBody>
      </p:sp>
      <p:pic>
        <p:nvPicPr>
          <p:cNvPr id="7171" name="Объект 3">
            <a:extLst>
              <a:ext uri="{FF2B5EF4-FFF2-40B4-BE49-F238E27FC236}">
                <a16:creationId xmlns:a16="http://schemas.microsoft.com/office/drawing/2014/main" id="{21DB5846-534F-4A48-BCB3-A7B816832C1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1152525" cy="1512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Рисунок 3" descr="D:\Лида\Лейкин\SDC18138.JPG">
            <a:extLst>
              <a:ext uri="{FF2B5EF4-FFF2-40B4-BE49-F238E27FC236}">
                <a16:creationId xmlns:a16="http://schemas.microsoft.com/office/drawing/2014/main" id="{8F9FE253-B755-4CF5-BE50-54C39329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4308" y="332656"/>
            <a:ext cx="3358875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Рисунок 4" descr="D:\Лида\Лейкин\SDC18187.JPG">
            <a:extLst>
              <a:ext uri="{FF2B5EF4-FFF2-40B4-BE49-F238E27FC236}">
                <a16:creationId xmlns:a16="http://schemas.microsoft.com/office/drawing/2014/main" id="{6DCC86EB-8C03-4295-BC93-C0B2C7CD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844824"/>
            <a:ext cx="326191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DA1A2784-E577-4E2F-BE3F-6610CB2D4828}"/>
              </a:ext>
            </a:extLst>
          </p:cNvPr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23528" y="1988840"/>
            <a:ext cx="352839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A880E-9200-4399-A0AF-BEA8FD80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957" y="404664"/>
            <a:ext cx="6511925" cy="1143000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ru-RU" dirty="0"/>
              <a:t>Результативность</a:t>
            </a:r>
          </a:p>
        </p:txBody>
      </p:sp>
      <p:pic>
        <p:nvPicPr>
          <p:cNvPr id="28675" name="Рисунок 3">
            <a:extLst>
              <a:ext uri="{FF2B5EF4-FFF2-40B4-BE49-F238E27FC236}">
                <a16:creationId xmlns:a16="http://schemas.microsoft.com/office/drawing/2014/main" id="{086BF2DC-B257-4DDD-B8B7-3FC2CE72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663"/>
            <a:ext cx="1296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2">
            <a:extLst>
              <a:ext uri="{FF2B5EF4-FFF2-40B4-BE49-F238E27FC236}">
                <a16:creationId xmlns:a16="http://schemas.microsoft.com/office/drawing/2014/main" id="{B58B9635-594A-4D30-A410-033FC13F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133600"/>
            <a:ext cx="66246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«Территория РУСАЛА «Путь в медицину»» дал возможность большинству обучающимся данного класса поступить в высшие и средние  медицинские заведения нашего региона  ( г. Иркутск,      г. Красноярск, г. Томск, г. Братск, г. Саянск).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4">
            <a:extLst>
              <a:ext uri="{FF2B5EF4-FFF2-40B4-BE49-F238E27FC236}">
                <a16:creationId xmlns:a16="http://schemas.microsoft.com/office/drawing/2014/main" id="{FD700031-8116-4D5F-BF04-7E6722EFE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1773238"/>
            <a:ext cx="7127875" cy="4249737"/>
          </a:xfrm>
        </p:spPr>
        <p:txBody>
          <a:bodyPr/>
          <a:lstStyle/>
          <a:p>
            <a:pPr indent="449263">
              <a:lnSpc>
                <a:spcPct val="105000"/>
              </a:lnSpc>
              <a:spcAft>
                <a:spcPct val="0"/>
              </a:spcAft>
            </a:pP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«Территория РУСАЛА «Путь в медицину»» позволил оснастить кабинеты лабораторным оборудованием для полноценного проведения учебных занятий, получения обучающимися прочных знаний по профильным предметам, связанных с выбором профессий медицинской направленности. Выдача целевых направлений в медицинские ВУЗы в рамках целевой подготовки специалистов с высшим медицинским образованием обеспечит возвращение их после обучения в город Братск.</a:t>
            </a:r>
          </a:p>
          <a:p>
            <a:pPr indent="449263" eaLnBrk="1" hangingPunct="1">
              <a:lnSpc>
                <a:spcPct val="90000"/>
              </a:lnSpc>
            </a:pP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923C79-9DB6-4FEC-AE0B-3C317D287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Вывод</a:t>
            </a:r>
          </a:p>
        </p:txBody>
      </p:sp>
      <p:pic>
        <p:nvPicPr>
          <p:cNvPr id="30724" name="Рисунок 5">
            <a:extLst>
              <a:ext uri="{FF2B5EF4-FFF2-40B4-BE49-F238E27FC236}">
                <a16:creationId xmlns:a16="http://schemas.microsoft.com/office/drawing/2014/main" id="{2C110B19-674D-488F-8A29-CB37CD79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439862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5B03CD-1127-417F-AB98-0E96216DF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22413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/>
              <a:t>Наши выпускники-наша гордость! </a:t>
            </a:r>
            <a:br>
              <a:rPr lang="ru-RU" sz="2400" dirty="0"/>
            </a:br>
            <a:r>
              <a:rPr lang="ru-RU" sz="2400" dirty="0"/>
              <a:t>Они учатся и работают не только в городе Братске, но и во всех уголках необъятной России! </a:t>
            </a:r>
          </a:p>
        </p:txBody>
      </p:sp>
      <p:pic>
        <p:nvPicPr>
          <p:cNvPr id="6148" name="Рисунок 5">
            <a:extLst>
              <a:ext uri="{FF2B5EF4-FFF2-40B4-BE49-F238E27FC236}">
                <a16:creationId xmlns:a16="http://schemas.microsoft.com/office/drawing/2014/main" id="{D8C82C49-85D1-4B88-8B0D-763FC8BC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5229225"/>
            <a:ext cx="1152525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Рисунок 6" descr="D:\Лида\2016-07-17 букет 20 лет выпуска\DSC01879.JPG">
            <a:extLst>
              <a:ext uri="{FF2B5EF4-FFF2-40B4-BE49-F238E27FC236}">
                <a16:creationId xmlns:a16="http://schemas.microsoft.com/office/drawing/2014/main" id="{004C7FCB-797E-4244-8805-2DA6A0D0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02006"/>
            <a:ext cx="1262063" cy="3587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Рисунок 6" descr="D:\Лида\Болгария\SDC15543.JPG">
            <a:extLst>
              <a:ext uri="{FF2B5EF4-FFF2-40B4-BE49-F238E27FC236}">
                <a16:creationId xmlns:a16="http://schemas.microsoft.com/office/drawing/2014/main" id="{AEDAE90F-7DF2-4967-88AE-F4931D39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748" y="3429000"/>
            <a:ext cx="3889375" cy="3019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Кривошеев Сергей\gz4021i698Y.jpg">
            <a:extLst>
              <a:ext uri="{FF2B5EF4-FFF2-40B4-BE49-F238E27FC236}">
                <a16:creationId xmlns:a16="http://schemas.microsoft.com/office/drawing/2014/main" id="{55169FED-DBD1-481A-86D2-DC32B19651DF}"/>
              </a:ext>
            </a:extLst>
          </p:cNvPr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2483768" y="1641834"/>
            <a:ext cx="1803905" cy="147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Кривошеев Сергей\image.jpg">
            <a:extLst>
              <a:ext uri="{FF2B5EF4-FFF2-40B4-BE49-F238E27FC236}">
                <a16:creationId xmlns:a16="http://schemas.microsoft.com/office/drawing/2014/main" id="{32ECE788-E5DE-4093-93C5-A754002822D8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641834"/>
            <a:ext cx="1296144" cy="1571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Кривошеев Сергей\K_UlQ9yb4vc.jpg">
            <a:extLst>
              <a:ext uri="{FF2B5EF4-FFF2-40B4-BE49-F238E27FC236}">
                <a16:creationId xmlns:a16="http://schemas.microsoft.com/office/drawing/2014/main" id="{2EFFDFC1-7E58-4D35-9FB2-4A41D5B24152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1641834"/>
            <a:ext cx="1584175" cy="1571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Кривошеев Сергей\image (1).jpg">
            <a:extLst>
              <a:ext uri="{FF2B5EF4-FFF2-40B4-BE49-F238E27FC236}">
                <a16:creationId xmlns:a16="http://schemas.microsoft.com/office/drawing/2014/main" id="{355E6960-D61C-4856-BDE5-5B5A290FF123}"/>
              </a:ext>
            </a:extLst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56191" y="3573017"/>
            <a:ext cx="1905432" cy="1424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87EBC8-484B-4D29-99B1-960CFC12A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96897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Результативность</a:t>
            </a:r>
          </a:p>
        </p:txBody>
      </p:sp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969A7D23-211A-45F6-8F43-6C8597AC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775" y="115888"/>
            <a:ext cx="1439863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C90D575B-78C9-4E89-807E-2AAB7A8C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A9082975-4C1C-4E7A-8FD0-E0800FC8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1750" name="Рисунок 5" descr="D:\Лида\новые   дипломы      с 28.03.2018\Закиров Ренат\Грамота Закиров Ренат  РЭ ВсОШ победитель.jpg">
            <a:extLst>
              <a:ext uri="{FF2B5EF4-FFF2-40B4-BE49-F238E27FC236}">
                <a16:creationId xmlns:a16="http://schemas.microsoft.com/office/drawing/2014/main" id="{1888EEE6-2C2B-480B-A05F-D4C624E6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130300"/>
            <a:ext cx="1955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6" descr="C:\Users\User\Desktop\модельный паспорт Лихановой Л.Е\Параметр II.     Результаты образовательной деятельности\2.3. Выявление и развитие у обу-чающихся спо-собностей к раз-личным видам деятельности  (с учетом предметнойнаправленности)\Клепикова РЭ ВсОШ.jpg">
            <a:extLst>
              <a:ext uri="{FF2B5EF4-FFF2-40B4-BE49-F238E27FC236}">
                <a16:creationId xmlns:a16="http://schemas.microsoft.com/office/drawing/2014/main" id="{FA808BD0-C2D7-4928-BA2C-87D02920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30300"/>
            <a:ext cx="194468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7" descr="C:\Users\User\Desktop\модельный паспорт Лихановой Л.Е\Параметр II.     Результаты образовательной деятельности\2.3. Выявление и развитие у обу-чающихся спо-собностей к раз-личным видам деятельности  (с учетом предметнойнаправленности)\Клепикова Химия 2016.jpg">
            <a:extLst>
              <a:ext uri="{FF2B5EF4-FFF2-40B4-BE49-F238E27FC236}">
                <a16:creationId xmlns:a16="http://schemas.microsoft.com/office/drawing/2014/main" id="{39BF4202-9337-4D8C-B6A6-A93F91AF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30300"/>
            <a:ext cx="22193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8" descr="C:\Users\User\Desktop\модельный паспорт Лихановой Л.Е\Параметр II.     Результаты образовательной деятельности\2.3. Выявление и развитие у обу-чающихся спо-собностей к раз-личным видам деятельности  (с учетом предметнойнаправленности)\Герасимов Химия 2016.jpg">
            <a:extLst>
              <a:ext uri="{FF2B5EF4-FFF2-40B4-BE49-F238E27FC236}">
                <a16:creationId xmlns:a16="http://schemas.microsoft.com/office/drawing/2014/main" id="{546E030D-0085-42AC-BCB9-19746521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30300"/>
            <a:ext cx="21240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Рисунок 9" descr="D:\Лида\новые   дипломы      с 28.03.2018\достижения  учеников\ГНПК Клепикова.jpg">
            <a:extLst>
              <a:ext uri="{FF2B5EF4-FFF2-40B4-BE49-F238E27FC236}">
                <a16:creationId xmlns:a16="http://schemas.microsoft.com/office/drawing/2014/main" id="{83BB080E-27B9-4D3C-84D0-B7BAD5BA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01838"/>
            <a:ext cx="15748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6">
            <a:extLst>
              <a:ext uri="{FF2B5EF4-FFF2-40B4-BE49-F238E27FC236}">
                <a16:creationId xmlns:a16="http://schemas.microsoft.com/office/drawing/2014/main" id="{98B09963-9981-4755-B68B-8812A1DC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149725"/>
            <a:ext cx="182086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6" name="Picture 7">
            <a:extLst>
              <a:ext uri="{FF2B5EF4-FFF2-40B4-BE49-F238E27FC236}">
                <a16:creationId xmlns:a16="http://schemas.microsoft.com/office/drawing/2014/main" id="{0AB75166-1937-45A7-B0BD-554E613C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149725"/>
            <a:ext cx="17621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7" name="Picture 8">
            <a:extLst>
              <a:ext uri="{FF2B5EF4-FFF2-40B4-BE49-F238E27FC236}">
                <a16:creationId xmlns:a16="http://schemas.microsoft.com/office/drawing/2014/main" id="{CE792E86-5CE3-4D92-B527-662B175B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57663"/>
            <a:ext cx="1795462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8" name="Picture 9">
            <a:extLst>
              <a:ext uri="{FF2B5EF4-FFF2-40B4-BE49-F238E27FC236}">
                <a16:creationId xmlns:a16="http://schemas.microsoft.com/office/drawing/2014/main" id="{189D4A11-D5A9-4A46-BD93-25AC24F9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149725"/>
            <a:ext cx="17748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Рисунок 14" descr="C:\Users\User\Desktop\модельный паспорт Лихановой Л.Е\Параметр II.     Результаты образовательной деятельности\2.3. Выявление и развитие у обу-чающихся спо-собностей к раз-личным видам деятельности  (с учетом предметнойнаправленности)\МНПК  2017старт.jpg">
            <a:extLst>
              <a:ext uri="{FF2B5EF4-FFF2-40B4-BE49-F238E27FC236}">
                <a16:creationId xmlns:a16="http://schemas.microsoft.com/office/drawing/2014/main" id="{EA8395BA-515A-4C36-8A2B-2E93774D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57663"/>
            <a:ext cx="1778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DAA32-7A66-4856-BAA2-514857C5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0169">
            <a:off x="1670710" y="1897695"/>
            <a:ext cx="6512511" cy="187220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Спасибо за внимание! </a:t>
            </a:r>
            <a:br>
              <a:rPr lang="ru-RU" dirty="0"/>
            </a:br>
            <a:r>
              <a:rPr lang="ru-RU" dirty="0"/>
              <a:t>Творческих успехов!</a:t>
            </a:r>
          </a:p>
        </p:txBody>
      </p:sp>
      <p:pic>
        <p:nvPicPr>
          <p:cNvPr id="31747" name="Рисунок 3">
            <a:extLst>
              <a:ext uri="{FF2B5EF4-FFF2-40B4-BE49-F238E27FC236}">
                <a16:creationId xmlns:a16="http://schemas.microsoft.com/office/drawing/2014/main" id="{8951665D-1BAA-4A7B-9EA7-B6A61075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160337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 descr="D:\Лида\2016-05-21 последний звонок 2016\DSC01433.JPG">
            <a:extLst>
              <a:ext uri="{FF2B5EF4-FFF2-40B4-BE49-F238E27FC236}">
                <a16:creationId xmlns:a16="http://schemas.microsoft.com/office/drawing/2014/main" id="{AFEADF1B-239F-4A9D-9B3B-80BB7AA98FC3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3" cstate="email"/>
          <a:srcRect t="-412"/>
          <a:stretch/>
        </p:blipFill>
        <p:spPr>
          <a:xfrm>
            <a:off x="3059113" y="3789363"/>
            <a:ext cx="3241675" cy="2808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8">
            <a:extLst>
              <a:ext uri="{FF2B5EF4-FFF2-40B4-BE49-F238E27FC236}">
                <a16:creationId xmlns:a16="http://schemas.microsoft.com/office/drawing/2014/main" id="{B7ABEC31-93F1-40AC-9E28-032F7239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8" y="1989138"/>
            <a:ext cx="7200900" cy="4032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Создание условий для профессиональной самореализации и самоопределения учащихся старших классов</a:t>
            </a:r>
            <a:endParaRPr lang="ru-RU" sz="4000" dirty="0">
              <a:latin typeface="+mj-lt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4A2FCB-FCF5-4579-B6E2-253F87701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Цели</a:t>
            </a:r>
          </a:p>
        </p:txBody>
      </p:sp>
      <p:pic>
        <p:nvPicPr>
          <p:cNvPr id="8196" name="Рисунок 3">
            <a:extLst>
              <a:ext uri="{FF2B5EF4-FFF2-40B4-BE49-F238E27FC236}">
                <a16:creationId xmlns:a16="http://schemas.microsoft.com/office/drawing/2014/main" id="{97D1396B-15B8-4BC6-820D-AC742671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1582737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6">
            <a:extLst>
              <a:ext uri="{FF2B5EF4-FFF2-40B4-BE49-F238E27FC236}">
                <a16:creationId xmlns:a16="http://schemas.microsoft.com/office/drawing/2014/main" id="{6E7BC702-A215-4127-91B2-790EB2766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1989138"/>
            <a:ext cx="8064500" cy="4305300"/>
          </a:xfrm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Направить  развитие интереса школьников к медицинской профессии через урочную и внеурочную деятельность: учебные курсы, внеклассные мероприятия, социальные практики, профориентационную работу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r>
              <a:rPr lang="ru-RU" altLang="ru-RU" sz="1700">
                <a:solidFill>
                  <a:srgbClr val="000000"/>
                </a:solidFill>
                <a:cs typeface="Times New Roman" panose="02020603050405020304" pitchFamily="18" charset="0"/>
              </a:rPr>
              <a:t>Привить интерес к медицинской профессии 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r>
              <a:rPr lang="ru-RU" altLang="ru-RU" sz="1700">
                <a:solidFill>
                  <a:srgbClr val="000000"/>
                </a:solidFill>
                <a:cs typeface="Times New Roman" panose="02020603050405020304" pitchFamily="18" charset="0"/>
              </a:rPr>
              <a:t>Сформировать устойчивую мотивацию у школьников к получению медицинской профессии. 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r>
              <a:rPr lang="ru-RU" altLang="ru-RU" sz="1700">
                <a:solidFill>
                  <a:srgbClr val="000000"/>
                </a:solidFill>
                <a:cs typeface="Times New Roman" panose="02020603050405020304" pitchFamily="18" charset="0"/>
              </a:rPr>
              <a:t>Обеспечить  поступление детей, прошедших  профориентацию медицинской направленности  в  специализированные классы химико-биологической направленности   МБОУ СОШ № 39 на конкурсной основе.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r>
              <a:rPr lang="ru-RU" altLang="ru-RU" sz="1700">
                <a:solidFill>
                  <a:srgbClr val="000000"/>
                </a:solidFill>
                <a:cs typeface="Times New Roman" panose="02020603050405020304" pitchFamily="18" charset="0"/>
              </a:rPr>
              <a:t>Подготовить обучающихся к успешной сдачи ЕГЭ и поступлению в ВУЗы</a:t>
            </a: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endParaRPr lang="ru-RU" altLang="ru-RU" sz="1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endParaRPr lang="ru-RU" altLang="ru-RU" sz="1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endParaRPr lang="ru-RU" altLang="ru-RU" sz="15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05000"/>
              </a:lnSpc>
              <a:spcAft>
                <a:spcPts val="1000"/>
              </a:spcAft>
              <a:buFont typeface="Trebuchet MS" panose="020B0603020202020204" pitchFamily="34" charset="0"/>
              <a:buAutoNum type="arabicPeriod"/>
              <a:tabLst>
                <a:tab pos="457200" algn="l"/>
              </a:tabLst>
            </a:pPr>
            <a:endParaRPr lang="ru-RU" altLang="ru-RU" sz="17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00DEC8-DB37-4AE8-B051-E8384863A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764705"/>
            <a:ext cx="6887319" cy="1296144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Задачи</a:t>
            </a: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168FF07F-C595-48CE-B43E-A1CEA1BF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88913"/>
            <a:ext cx="1439863" cy="184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8C611F-E973-4824-9813-3D8F736B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372" y="31802"/>
            <a:ext cx="7175351" cy="144016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Пути реализации</a:t>
            </a:r>
            <a:endParaRPr lang="ru-RU" dirty="0"/>
          </a:p>
        </p:txBody>
      </p:sp>
      <p:pic>
        <p:nvPicPr>
          <p:cNvPr id="12292" name="Рисунок 5">
            <a:extLst>
              <a:ext uri="{FF2B5EF4-FFF2-40B4-BE49-F238E27FC236}">
                <a16:creationId xmlns:a16="http://schemas.microsoft.com/office/drawing/2014/main" id="{5CFC4B77-53D6-4D33-AAC4-9B7B230B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1439862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IMG_6992.JPG">
            <a:extLst>
              <a:ext uri="{FF2B5EF4-FFF2-40B4-BE49-F238E27FC236}">
                <a16:creationId xmlns:a16="http://schemas.microsoft.com/office/drawing/2014/main" id="{B4B3F94E-9270-4213-BE9D-4062CC9FA7B6}"/>
              </a:ext>
            </a:extLst>
          </p:cNvPr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1809848" y="991488"/>
            <a:ext cx="4062069" cy="2281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IMG_7005.JPG">
            <a:extLst>
              <a:ext uri="{FF2B5EF4-FFF2-40B4-BE49-F238E27FC236}">
                <a16:creationId xmlns:a16="http://schemas.microsoft.com/office/drawing/2014/main" id="{31A807C6-13EA-4337-8494-0CAC2521C13C}"/>
              </a:ext>
            </a:extLst>
          </p:cNvPr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5891242" y="1412776"/>
            <a:ext cx="3158278" cy="2209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IMG_7006.JPG">
            <a:extLst>
              <a:ext uri="{FF2B5EF4-FFF2-40B4-BE49-F238E27FC236}">
                <a16:creationId xmlns:a16="http://schemas.microsoft.com/office/drawing/2014/main" id="{E3CC86AF-2B3E-4F5B-92BA-DEBA8CB1E888}"/>
              </a:ext>
            </a:extLst>
          </p:cNvPr>
          <p:cNvPicPr/>
          <p:nvPr/>
        </p:nvPicPr>
        <p:blipFill rotWithShape="1">
          <a:blip r:embed="rId5" cstate="email"/>
          <a:srcRect l="-6473" r="-1"/>
          <a:stretch/>
        </p:blipFill>
        <p:spPr bwMode="auto">
          <a:xfrm>
            <a:off x="5555879" y="4156197"/>
            <a:ext cx="3493641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IMG_7011.JPG">
            <a:extLst>
              <a:ext uri="{FF2B5EF4-FFF2-40B4-BE49-F238E27FC236}">
                <a16:creationId xmlns:a16="http://schemas.microsoft.com/office/drawing/2014/main" id="{0B549A47-3048-4B87-A9BA-EF9EF4FB5444}"/>
              </a:ext>
            </a:extLst>
          </p:cNvPr>
          <p:cNvPicPr/>
          <p:nvPr/>
        </p:nvPicPr>
        <p:blipFill rotWithShape="1">
          <a:blip r:embed="rId6" cstate="email"/>
          <a:srcRect r="-1"/>
          <a:stretch/>
        </p:blipFill>
        <p:spPr bwMode="auto">
          <a:xfrm>
            <a:off x="197076" y="3621817"/>
            <a:ext cx="5526485" cy="2622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B439689-3F9C-473A-9690-A5DE44FA8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1844675"/>
            <a:ext cx="7488238" cy="4089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Calibri"/>
                <a:ea typeface="Calibri"/>
                <a:cs typeface="Times New Roman"/>
              </a:rPr>
              <a:t>	</a:t>
            </a:r>
            <a:r>
              <a:rPr lang="ru-RU" sz="2400" dirty="0">
                <a:ea typeface="Calibri"/>
                <a:cs typeface="Times New Roman"/>
              </a:rPr>
              <a:t>Количество обучающихся, привлеченных к реализации проекта: В сентябре 2014 г. на базе МБОУ «СОШ № 39 имени П. Н. Самусенко» было сформировано 4 группы </a:t>
            </a:r>
            <a:r>
              <a:rPr lang="ru-RU" sz="2400" dirty="0" err="1">
                <a:ea typeface="Calibri"/>
                <a:cs typeface="Times New Roman"/>
              </a:rPr>
              <a:t>предпрофильной</a:t>
            </a:r>
            <a:r>
              <a:rPr lang="ru-RU" sz="2400" dirty="0">
                <a:ea typeface="Calibri"/>
                <a:cs typeface="Times New Roman"/>
              </a:rPr>
              <a:t> подготовки по химико- биологическому направлению, состоящие из обучающихся 9-х классов школ </a:t>
            </a:r>
            <a:r>
              <a:rPr lang="ru-RU" sz="2400" dirty="0" err="1">
                <a:ea typeface="Calibri"/>
                <a:cs typeface="Times New Roman"/>
              </a:rPr>
              <a:t>Падунского</a:t>
            </a:r>
            <a:r>
              <a:rPr lang="ru-RU" sz="2400" dirty="0">
                <a:ea typeface="Calibri"/>
                <a:cs typeface="Times New Roman"/>
              </a:rPr>
              <a:t> и Правобережного округов. Всего было привлечено 64 обучающихся 9-х классов из школ: МБОУ «СОШ № 8», МБОУ «СОШ № 15», МБОУ «СОШ № 19», МБОУ «СОШ № 43», МБОУ «СОШ № 45», МБОУ «Лицей № 1», МБОУ «СОШ № 39 имени Петра Николаевича Самусенко».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EB48E0-C45F-42C1-A5EE-D555EBD05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762" y="260648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Пути реализации</a:t>
            </a:r>
          </a:p>
        </p:txBody>
      </p:sp>
      <p:pic>
        <p:nvPicPr>
          <p:cNvPr id="11268" name="Рисунок 5">
            <a:extLst>
              <a:ext uri="{FF2B5EF4-FFF2-40B4-BE49-F238E27FC236}">
                <a16:creationId xmlns:a16="http://schemas.microsoft.com/office/drawing/2014/main" id="{47B9BCE2-7D78-42FC-B7E3-B321031A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850" y="188913"/>
            <a:ext cx="1225550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Рисунок 5" descr="D:\Лида\Болгария\SDC16051.JPG">
            <a:extLst>
              <a:ext uri="{FF2B5EF4-FFF2-40B4-BE49-F238E27FC236}">
                <a16:creationId xmlns:a16="http://schemas.microsoft.com/office/drawing/2014/main" id="{6566B1F8-FCE7-4F50-90ED-A6C275E8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988840"/>
            <a:ext cx="8064500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78BF20-B967-45ED-BEBD-B3D9325AE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372" y="31802"/>
            <a:ext cx="7175351" cy="144016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Пути реализации</a:t>
            </a:r>
            <a:endParaRPr lang="ru-RU" dirty="0"/>
          </a:p>
        </p:txBody>
      </p:sp>
      <p:pic>
        <p:nvPicPr>
          <p:cNvPr id="12292" name="Рисунок 5">
            <a:extLst>
              <a:ext uri="{FF2B5EF4-FFF2-40B4-BE49-F238E27FC236}">
                <a16:creationId xmlns:a16="http://schemas.microsoft.com/office/drawing/2014/main" id="{906B5F91-2DD5-4CD6-9DC4-F5BFE148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1439862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5" descr="D:\Лида\Болгария\SDC15393.JPG">
            <a:extLst>
              <a:ext uri="{FF2B5EF4-FFF2-40B4-BE49-F238E27FC236}">
                <a16:creationId xmlns:a16="http://schemas.microsoft.com/office/drawing/2014/main" id="{FBA0F3D8-4033-4A21-AFA5-F2C22D60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9679" y="1124744"/>
            <a:ext cx="6408738" cy="3752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Рисунок 6" descr="D:\Лида\Болгария\SDC15396.JPG">
            <a:extLst>
              <a:ext uri="{FF2B5EF4-FFF2-40B4-BE49-F238E27FC236}">
                <a16:creationId xmlns:a16="http://schemas.microsoft.com/office/drawing/2014/main" id="{41BEEF35-058D-4FA1-8140-DA797CC0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6364" y="3984601"/>
            <a:ext cx="3654425" cy="260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Рисунок 7" descr="D:\Лида\Болгария\SDC15394.JPG">
            <a:extLst>
              <a:ext uri="{FF2B5EF4-FFF2-40B4-BE49-F238E27FC236}">
                <a16:creationId xmlns:a16="http://schemas.microsoft.com/office/drawing/2014/main" id="{FCDF02B0-CC50-4236-BF57-5C7AC7D2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984601"/>
            <a:ext cx="3492500" cy="260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4598DD-1CE6-488D-8510-4CA7B48E1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312" y="224682"/>
            <a:ext cx="7175351" cy="1296144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Пути реализации</a:t>
            </a:r>
            <a:endParaRPr lang="ru-RU" dirty="0"/>
          </a:p>
        </p:txBody>
      </p:sp>
      <p:pic>
        <p:nvPicPr>
          <p:cNvPr id="13316" name="Рисунок 5">
            <a:extLst>
              <a:ext uri="{FF2B5EF4-FFF2-40B4-BE49-F238E27FC236}">
                <a16:creationId xmlns:a16="http://schemas.microsoft.com/office/drawing/2014/main" id="{B7F1E431-0D3F-4AD8-B3E8-C15D2DFE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1458913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5" descr="D:\Лида\22.10.2015 10А урок химии\SDC17937.JPG">
            <a:extLst>
              <a:ext uri="{FF2B5EF4-FFF2-40B4-BE49-F238E27FC236}">
                <a16:creationId xmlns:a16="http://schemas.microsoft.com/office/drawing/2014/main" id="{7F938444-2301-44AE-A633-754D20D9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 l="-194"/>
          <a:stretch>
            <a:fillRect/>
          </a:stretch>
        </p:blipFill>
        <p:spPr bwMode="auto">
          <a:xfrm>
            <a:off x="4427984" y="4335088"/>
            <a:ext cx="3749675" cy="2208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Рисунок 6" descr="D:\Лида\22.10.2015 10А урок химии\SDC17939.JPG">
            <a:extLst>
              <a:ext uri="{FF2B5EF4-FFF2-40B4-BE49-F238E27FC236}">
                <a16:creationId xmlns:a16="http://schemas.microsoft.com/office/drawing/2014/main" id="{C4BAE715-A7FF-4B5E-B598-66F132DC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0825" y="1302990"/>
            <a:ext cx="3600871" cy="2860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Рисунок 7" descr="D:\Лида\22.10.2015 10А урок химии\SDC17940.JPG">
            <a:extLst>
              <a:ext uri="{FF2B5EF4-FFF2-40B4-BE49-F238E27FC236}">
                <a16:creationId xmlns:a16="http://schemas.microsoft.com/office/drawing/2014/main" id="{22C9FB88-3EF6-4B9A-BA51-326F943D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6988" y="4308100"/>
            <a:ext cx="2987675" cy="223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4F0F56-D78B-43DC-84E8-16521BBE4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964"/>
            <a:ext cx="8280920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/>
              <a:t>Оснащение кабинета</a:t>
            </a:r>
          </a:p>
        </p:txBody>
      </p:sp>
      <p:pic>
        <p:nvPicPr>
          <p:cNvPr id="14340" name="Рисунок 5">
            <a:extLst>
              <a:ext uri="{FF2B5EF4-FFF2-40B4-BE49-F238E27FC236}">
                <a16:creationId xmlns:a16="http://schemas.microsoft.com/office/drawing/2014/main" id="{44D64C0D-AD8A-451A-8F7C-FA6598BA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363" y="188913"/>
            <a:ext cx="131603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кабинет химии  2016\DSC02178.JPG">
            <a:extLst>
              <a:ext uri="{FF2B5EF4-FFF2-40B4-BE49-F238E27FC236}">
                <a16:creationId xmlns:a16="http://schemas.microsoft.com/office/drawing/2014/main" id="{1079AF5D-B1DE-46E9-A239-8116783BC051}"/>
              </a:ext>
            </a:extLst>
          </p:cNvPr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1907704" y="1221654"/>
            <a:ext cx="3007571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кабинет химии  2016\DSC02176.JPG">
            <a:extLst>
              <a:ext uri="{FF2B5EF4-FFF2-40B4-BE49-F238E27FC236}">
                <a16:creationId xmlns:a16="http://schemas.microsoft.com/office/drawing/2014/main" id="{BE8599FD-45D3-4873-815D-AEFD8D9DE771}"/>
              </a:ext>
            </a:extLst>
          </p:cNvPr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5436096" y="1221654"/>
            <a:ext cx="298527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кабинет химии  2016\DSC02184.JPG">
            <a:extLst>
              <a:ext uri="{FF2B5EF4-FFF2-40B4-BE49-F238E27FC236}">
                <a16:creationId xmlns:a16="http://schemas.microsoft.com/office/drawing/2014/main" id="{DA94B413-995A-4F31-BD35-6C58D21BABDE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428999"/>
            <a:ext cx="2790825" cy="1571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G:\кабинет химии  2016\DSC02180.JPG">
            <a:extLst>
              <a:ext uri="{FF2B5EF4-FFF2-40B4-BE49-F238E27FC236}">
                <a16:creationId xmlns:a16="http://schemas.microsoft.com/office/drawing/2014/main" id="{A9CB6F29-2B87-44A9-8F7F-718DCB6B6932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5301208"/>
            <a:ext cx="1819642" cy="1399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G:\кабинет химии  2016\DSC02173.JPG">
            <a:extLst>
              <a:ext uri="{FF2B5EF4-FFF2-40B4-BE49-F238E27FC236}">
                <a16:creationId xmlns:a16="http://schemas.microsoft.com/office/drawing/2014/main" id="{126C5702-1D5B-4D61-88BA-12524C7605E1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1" y="3801591"/>
            <a:ext cx="2461587" cy="1571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G:\кабинет химии  2016\DSC02174.JPG">
            <a:extLst>
              <a:ext uri="{FF2B5EF4-FFF2-40B4-BE49-F238E27FC236}">
                <a16:creationId xmlns:a16="http://schemas.microsoft.com/office/drawing/2014/main" id="{9388B24D-F5D5-4E16-AB20-2888B01746C2}"/>
              </a:ext>
            </a:extLst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6476" y="3801590"/>
            <a:ext cx="2789555" cy="1571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811</TotalTime>
  <Words>526</Words>
  <Application>Microsoft Office PowerPoint</Application>
  <PresentationFormat>Экран (4:3)</PresentationFormat>
  <Paragraphs>69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Диаграмма Microsoft Excel</vt:lpstr>
      <vt:lpstr>Foxit PDF Document</vt:lpstr>
      <vt:lpstr> «Путь в медицину»</vt:lpstr>
      <vt:lpstr>Начало </vt:lpstr>
      <vt:lpstr>Цели</vt:lpstr>
      <vt:lpstr>Задачи</vt:lpstr>
      <vt:lpstr>Пути реализации</vt:lpstr>
      <vt:lpstr>Пути реализации</vt:lpstr>
      <vt:lpstr>Пути реализации</vt:lpstr>
      <vt:lpstr>Пути реализации</vt:lpstr>
      <vt:lpstr>Оснащение кабинета</vt:lpstr>
      <vt:lpstr>Оснащение кабинета</vt:lpstr>
      <vt:lpstr>Молодежный форум</vt:lpstr>
      <vt:lpstr>Симпозиум врачей</vt:lpstr>
      <vt:lpstr>Центр Здоровья</vt:lpstr>
      <vt:lpstr>Стоматология</vt:lpstr>
      <vt:lpstr>Турнир «Юный медик»</vt:lpstr>
      <vt:lpstr> «Счастливый случай»</vt:lpstr>
      <vt:lpstr> Интеллектуальный конкурс  «Что? Где? Когда?»</vt:lpstr>
      <vt:lpstr>  «Юный спасатель»</vt:lpstr>
      <vt:lpstr> Интеллектуальный конкурс  «Эрудит»</vt:lpstr>
      <vt:lpstr>Результативность</vt:lpstr>
      <vt:lpstr>Результативность</vt:lpstr>
      <vt:lpstr>Результативность</vt:lpstr>
      <vt:lpstr>Наши выпускники-наша гордость!  Они учатся и работают не только в городе Братске, но и во всех уголках необъятной России!   </vt:lpstr>
      <vt:lpstr>Результативность</vt:lpstr>
      <vt:lpstr>Вывод</vt:lpstr>
      <vt:lpstr>Наши выпускники-наша гордость!  Они учатся и работают не только в городе Братске, но и во всех уголках необъятной России! </vt:lpstr>
      <vt:lpstr>Результативность</vt:lpstr>
      <vt:lpstr>Спасибо за внимание! 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Олег Переводов</cp:lastModifiedBy>
  <cp:revision>71</cp:revision>
  <dcterms:created xsi:type="dcterms:W3CDTF">2016-10-22T03:46:33Z</dcterms:created>
  <dcterms:modified xsi:type="dcterms:W3CDTF">2024-10-02T05:18:30Z</dcterms:modified>
</cp:coreProperties>
</file>